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9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713b373f4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五、实验数据处理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3_1#fee45d95d?sp=1&amp;pid=713b373f4&amp;color=0,0,0&amp;vtp=1&amp;bbb=1"/>
              <p:cNvSpPr/>
              <p:nvPr/>
            </p:nvSpPr>
            <p:spPr>
              <a:xfrm>
                <a:off x="612648" y="1121661"/>
                <a:ext cx="10963656" cy="1757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求瞬时速度</a:t>
                </a:r>
                <a:endParaRPr lang="en-US" altLang="zh-CN" sz="24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150" b="1" i="0" u="sng" strike="noStrike" kern="0" cap="none" spc="-9990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计算出重物下落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…</a:t>
                </a: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的高度时对应的瞬时速度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…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3_1#fee45d95d?sp=1&amp;pid=713b373f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7572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5_AN.4_1#fee45d95d.blank?pid=713b373f4&amp;color=0,0,0&amp;vpa=2&amp;vtp=1&amp;bbb=1&amp;rh=41.9"/>
              <p:cNvSpPr/>
              <p:nvPr/>
            </p:nvSpPr>
            <p:spPr>
              <a:xfrm>
                <a:off x="2157985" y="1711550"/>
                <a:ext cx="1672590" cy="5235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𝒏</m:t>
                            </m:r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𝒏</m:t>
                            </m:r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𝑻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B_5_AN.4_1#fee45d95d.blank?pid=713b373f4&amp;color=0,0,0&amp;vpa=2&amp;vtp=1&amp;bbb=1&amp;rh=41.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85" y="1711550"/>
                <a:ext cx="1672590" cy="523558"/>
              </a:xfrm>
              <a:prstGeom prst="rect">
                <a:avLst/>
              </a:prstGeom>
              <a:blipFill rotWithShape="1">
                <a:blip r:embed="rId2"/>
                <a:stretch>
                  <a:fillRect l="-15" t="-43" r="15" b="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8612c3462?sp=1&amp;pid=713b373f4&amp;color=0,0,0&amp;vtp=1&amp;bt=1&amp;bbb=1&amp;hb=1"/>
              <p:cNvSpPr/>
              <p:nvPr/>
            </p:nvSpPr>
            <p:spPr>
              <a:xfrm>
                <a:off x="612648" y="486000"/>
                <a:ext cx="10963656" cy="6031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2.验证守恒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方法一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：利用起始点和第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点计算，将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，如果在实验误差允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许的范围内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，则验证了机械能守恒定律。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方法二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：任取两点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，测出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两点间距离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，算出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的值，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如果在实验误差允许的范围内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，则验证了机械能守恒定律。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方法三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：图像法，从纸带上选取多个点，测量从第一点到其余各点的下落高度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并计算各点对应速度的二次方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，然后以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为纵轴，以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为横轴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，根据实验数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据绘出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图线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。若在误差允许的范围内图像是一条过原点且斜率为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的直线，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则验证了机械能守恒定律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5#8612c3462?sp=1&amp;pid=713b373f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6031865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3154" b="-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AN.5_1#8612c3462.blank?pid=713b373f4&amp;color=0,0,0&amp;vpa=3&amp;vtp=1&amp;bbb=1"/>
              <p:cNvSpPr/>
              <p:nvPr/>
            </p:nvSpPr>
            <p:spPr>
              <a:xfrm>
                <a:off x="10237470" y="5492657"/>
                <a:ext cx="361950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P_5_AN.5_1#8612c3462.blank?pid=713b373f4&amp;color=0,0,0&amp;vpa=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470" y="5492657"/>
                <a:ext cx="361950" cy="353441"/>
              </a:xfrm>
              <a:prstGeom prst="rect">
                <a:avLst/>
              </a:prstGeom>
              <a:blipFill rotWithShape="1">
                <a:blip r:embed="rId2"/>
                <a:stretch>
                  <a:fillRect t="-153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193de45d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六、注意事项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19353245d?sp=1&amp;pid=f193de45d&amp;color=0,0,0&amp;vtp=1&amp;bbb=1"/>
              <p:cNvSpPr/>
              <p:nvPr/>
            </p:nvSpPr>
            <p:spPr>
              <a:xfrm>
                <a:off x="612648" y="1121661"/>
                <a:ext cx="11345863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安装打点计时器时要竖直架稳，使其两限位孔在同一竖直线上，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以减小摩擦阻力。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重物应选用质量大、体积小、密度大的，阻力一定时，增大重力可使阻力的影响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相对减小，质量一定时，增大密度可以减小体积，可使空气阻力减小。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应先接通电源，让打点计时器正常工作后，再松开纸带让重物下落。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测长度，算速度：某时刻的瞬时速度的计算不能用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。测量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下落高度时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，为了减小测量值的相对误差，选取的各计数点要离起始点远一些。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此实验中不需要测量重物的质量。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19353245d?sp=1&amp;pid=f193de45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1345863" cy="3831400"/>
              </a:xfrm>
              <a:prstGeom prst="rect">
                <a:avLst/>
              </a:prstGeom>
              <a:blipFill rotWithShape="1">
                <a:blip r:embed="rId1"/>
                <a:stretch>
                  <a:fillRect l="-4" t="-7" r="2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1fbffed1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七、误差分析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5c8917356?sp=1&amp;pid=d1fbffed1&amp;color=0,0,0&amp;vtp=1&amp;bbb=1&amp;hb=1"/>
              <p:cNvSpPr/>
              <p:nvPr/>
            </p:nvSpPr>
            <p:spPr>
              <a:xfrm>
                <a:off x="612648" y="1121661"/>
                <a:ext cx="10963656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1.测量误差：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减小测量误差的方法，一是测下落距离时都从0点量起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，用刻度尺一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次将所打各点对应的下落高度测量完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二是多测几次取平均值。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2.系统误差：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由于重物和纸带下落过程中要克服阻力做功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，故动能的增加量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Sup>
                      <m:sSub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必定稍小于重力势能的减少量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p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，改进办法是调整安装的器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材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尽可能地减小阻力。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5c8917356?sp=1&amp;pid=d1fbffed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2713990"/>
              </a:xfrm>
              <a:prstGeom prst="rect">
                <a:avLst/>
              </a:prstGeom>
              <a:blipFill rotWithShape="1">
                <a:blip r:embed="rId1"/>
                <a:stretch>
                  <a:fillRect l="-5" t="-9" r="-855" b="-2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942aa4970.fixed?pid=6c2f6684c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e748da6a?pid=942aa4970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探究点一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教材原型实验</a:t>
            </a:r>
            <a:endParaRPr lang="en-US" altLang="zh-CN" sz="3000" dirty="0"/>
          </a:p>
        </p:txBody>
      </p:sp>
      <p:pic>
        <p:nvPicPr>
          <p:cNvPr id="3" name="QO_5_BD.6_1#50eeb86d4?htil=1&amp;pid=fe748da6a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4808" y="1203018"/>
            <a:ext cx="512064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BD.6_2#50eeb86d4?htil=1&amp;sp=1&amp;pid=fe748da6a&amp;color=0,0,0&amp;vtp=1&amp;bbb=1&amp;hb=1"/>
              <p:cNvSpPr/>
              <p:nvPr/>
            </p:nvSpPr>
            <p:spPr>
              <a:xfrm>
                <a:off x="612648" y="1148154"/>
                <a:ext cx="5751576" cy="327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（2021·浙江6月选考卷·17（1），5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分）</a:t>
                </a:r>
                <a:endParaRPr lang="en-US" altLang="zh-CN" sz="2400" b="0" i="0">
                  <a:solidFill>
                    <a:srgbClr val="AE8CBB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“验证机械能守恒定律”实验中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，小王用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如图甲所示的装置，让重物从静止开始下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落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，打出一条清晰的纸带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，其中的一部分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如图乙所示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点是打下的第一个点，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为另外4个连续打下的点。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5_BD.6_2#50eeb86d4?htil=1&amp;sp=1&amp;pid=fe748da6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5751576" cy="3272600"/>
              </a:xfrm>
              <a:prstGeom prst="rect">
                <a:avLst/>
              </a:prstGeom>
              <a:blipFill rotWithShape="1">
                <a:blip r:embed="rId2"/>
                <a:stretch>
                  <a:fillRect l="-9" t="-2" r="-3054" b="-1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7_1#0d7435883?pid=50eeb86d4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为了减小实验误差，对体积和形状相同的重物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，实验时选择密度大的理由是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QB_6_AN.8_1#0d7435883.blank?pid=50eeb86d4&amp;color=0,0,0&amp;vpa=4&amp;vtp=1&amp;bbb=1"/>
          <p:cNvSpPr/>
          <p:nvPr/>
        </p:nvSpPr>
        <p:spPr>
          <a:xfrm>
            <a:off x="616617" y="995270"/>
            <a:ext cx="57356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阻力与重力之比更小</a:t>
            </a: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（或其他合理解释）</a:t>
            </a:r>
            <a:endParaRPr lang="en-US" altLang="zh-CN" sz="2400" dirty="0"/>
          </a:p>
        </p:txBody>
      </p:sp>
      <p:sp>
        <p:nvSpPr>
          <p:cNvPr id="4" name="QB_6_AS.9_1#0d7435883?pid=50eeb86d4&amp;color=0,0,0&amp;vtp=1&amp;bbb=1&amp;hb=1"/>
          <p:cNvSpPr/>
          <p:nvPr/>
        </p:nvSpPr>
        <p:spPr>
          <a:xfrm>
            <a:off x="612648" y="1585693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在“验证机械能守恒定律”的实验中，在体积和形状相同时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，选择重物的质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量应适当大一些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，这样可以减小阻力对实验结果的影响。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10_1#ffb9793d9?sp=1&amp;pid=50eeb86d4&amp;color=0,0,0&amp;vtp=1&amp;bt=1&amp;bbb=1&amp;hb=1"/>
              <p:cNvSpPr/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已知交流电频率为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，重物质量为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，当地重力加速度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点到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点，重物的重力势能变化量的绝对值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p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的动能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（计算结果均保留3位有效数字）。比较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p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的大小，出现这一结果的原因可能是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单选）。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.工作电压偏高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.存在空气阻力和摩擦力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.接通电源前释放了纸带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0_1#ffb9793d9?sp=1&amp;pid=50eeb86d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2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11_1#ffb9793d9.blank?pid=50eeb86d4&amp;color=0,0,0&amp;vpa=5&amp;vtp=1&amp;bbb=1"/>
              <p:cNvSpPr/>
              <p:nvPr/>
            </p:nvSpPr>
            <p:spPr>
              <a:xfrm>
                <a:off x="8205788" y="1097822"/>
                <a:ext cx="2146300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𝟓𝟒𝟐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𝟓𝟓𝟎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11_1#ffb9793d9.blank?pid=50eeb86d4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788" y="1097822"/>
                <a:ext cx="2146300" cy="353441"/>
              </a:xfrm>
              <a:prstGeom prst="rect">
                <a:avLst/>
              </a:prstGeom>
              <a:blipFill rotWithShape="1">
                <a:blip r:embed="rId2"/>
                <a:stretch>
                  <a:fillRect l="-15" t="-153" r="15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N.12_1#ffb9793d9.blank?pid=50eeb86d4&amp;color=0,0,0&amp;vpa=6&amp;vtp=1&amp;bbb=1"/>
              <p:cNvSpPr/>
              <p:nvPr/>
            </p:nvSpPr>
            <p:spPr>
              <a:xfrm>
                <a:off x="2374964" y="1655733"/>
                <a:ext cx="2146300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𝟓𝟕𝟎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𝟓𝟗𝟎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6_AN.12_1#ffb9793d9.blank?pid=50eeb86d4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64" y="1655733"/>
                <a:ext cx="2146300" cy="353441"/>
              </a:xfrm>
              <a:prstGeom prst="rect">
                <a:avLst/>
              </a:prstGeom>
              <a:blipFill rotWithShape="1">
                <a:blip r:embed="rId3"/>
                <a:stretch>
                  <a:fillRect l="-3" t="-81" r="3" b="-7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13_1#ffb9793d9.blank?pid=50eeb86d4&amp;color=0,0,0&amp;vpa=7&amp;vtp=1"/>
          <p:cNvSpPr/>
          <p:nvPr/>
        </p:nvSpPr>
        <p:spPr>
          <a:xfrm>
            <a:off x="5468016" y="213446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AS.14_1#ffb9793d9?pid=50eeb86d4&amp;color=0,0,0&amp;vtp=1&amp;bt=1&amp;bbb=1&amp;hb=1"/>
              <p:cNvSpPr/>
              <p:nvPr/>
            </p:nvSpPr>
            <p:spPr>
              <a:xfrm>
                <a:off x="612648" y="486000"/>
                <a:ext cx="10963656" cy="3907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从图中可以读出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279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，重力势能变化量的绝对值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p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𝑂𝐶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279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547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，打下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，重物的速度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𝐵𝐷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33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23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04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，对应动能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581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。电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压的高低不会影响打点时间间隔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，对实验不会造成影响，A错误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；如果存在空气阻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力和摩擦力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，那么减少的重力势能应大于增加的动能，B错误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；如果接通电源前释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放了纸带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点时重物已有动能，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则计算出的减少的重力势能比增加的动能少，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6_AS.14_1#ffb9793d9?pid=50eeb86d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9076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2731" b="-1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15_1#e86e6e162?pid=fe748da6a&amp;color=0,0,0&amp;vtp=1&amp;bt=1&amp;bbb=1&amp;hb=1"/>
              <p:cNvSpPr/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利用如图甲所示的装置做“验证机械能守恒定律”实验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。已知打点计时器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打点周期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，当地的重力加速度为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15_1#e86e6e162?pid=fe748da6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15_2#e86e6e162?pid=fe748da6a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160" y="1660242"/>
            <a:ext cx="2779776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16_1#b266a9c87?pid=e86e6e162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甲同学实验时进行了如下操作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，其中正确的是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选填选项前的字母）。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16_2#b266a9c87.choices?pid=e86e6e162&amp;color=0,0,0&amp;vtp=1&amp;bbb=1"/>
              <p:cNvSpPr/>
              <p:nvPr/>
            </p:nvSpPr>
            <p:spPr>
              <a:xfrm>
                <a:off x="612648" y="1067532"/>
                <a:ext cx="10963656" cy="22298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需使用天平测出重物的质量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安装打点计时器时尽量使两个限位孔在同一竖直线上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重复操作时尽量让重物从同一位置开始下落</a:t>
                </a:r>
                <a:endParaRPr lang="en-US" altLang="zh-CN" sz="2400" dirty="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测量纸带上某点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到第一个点间的距离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，利用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𝑔ℎ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16_2#b266a9c87.choices?pid=e86e6e16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7532"/>
                <a:ext cx="10963656" cy="2229866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2" b="-2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17_1#b266a9c87.blank?pid=e86e6e162&amp;color=0,0,0&amp;vpa=8&amp;vtp=1"/>
          <p:cNvSpPr/>
          <p:nvPr/>
        </p:nvSpPr>
        <p:spPr>
          <a:xfrm>
            <a:off x="7614317" y="4745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18_1#b266a9c87?pid=e86e6e162&amp;color=0,0,0&amp;vtp=1&amp;bt=1&amp;bbb=1&amp;hb=1"/>
              <p:cNvSpPr/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实验要验证的关系式中两边都有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，可消掉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，则该实验不需用天平测出重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物的质量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，A错误；安装打点计时器时尽量使两个限位孔在同一竖直线上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，以减小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打点计时器与纸带之间的摩擦力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；重复操作时没必要让重物从同一位置开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始下落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，C错误；应该根据某段时间的平均速度等于中间时刻的瞬时速度来计算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，若利用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𝑔ℎ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点的速度相当于间接使用了机械能守恒定律，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这样就失去了验证的价值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18_1#b266a9c87?pid=e86e6e16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79" b="-1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19_1#edde5f537?sp=1&amp;pid=e86e6e162&amp;color=0,0,0&amp;vtp=1&amp;bt=1&amp;bbb=1&amp;hb=1"/>
              <p:cNvSpPr/>
              <p:nvPr/>
            </p:nvSpPr>
            <p:spPr>
              <a:xfrm>
                <a:off x="612648" y="486000"/>
                <a:ext cx="10963656" cy="39712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甲同学从打出的纸带中选出符合要求的一条纸带，如图乙所示（其中一段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纸带图中未画出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）。图中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点为打出的起始点，且速度为零。选取在纸带上连续打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出的点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作为计数点，测出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点距起始点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的距离分别为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，由此可计算出打点计时器打下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点时重物下落的瞬时速度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𝐷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endParaRPr lang="en-US" altLang="zh-CN" sz="2400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（结果保留3位有效数字）。用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表示重物的质量，在误差允许的范围内，若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0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满足表达式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350" b="1" i="0" u="sng" kern="0" spc="-99900" dirty="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则可认为重物下落过程中机械能守恒（用给出的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已知物理量的符号表示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9_1#edde5f537?sp=1&amp;pid=e86e6e16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97129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2" b="-1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0_1#edde5f537.blank?pid=e86e6e162&amp;color=0,0,0&amp;vpa=9&amp;vtp=1&amp;bbb=1"/>
          <p:cNvSpPr/>
          <p:nvPr/>
        </p:nvSpPr>
        <p:spPr>
          <a:xfrm>
            <a:off x="10617677" y="2087343"/>
            <a:ext cx="754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1.92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N.22_1#edde5f537.blank?pid=e86e6e162&amp;color=0,0,0&amp;vpa=10&amp;vtp=1&amp;bbb=1&amp;rh=45.91504"/>
              <p:cNvSpPr/>
              <p:nvPr/>
            </p:nvSpPr>
            <p:spPr>
              <a:xfrm>
                <a:off x="3217037" y="3205006"/>
                <a:ext cx="1346835" cy="5743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𝒎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𝟖</m:t>
                        </m:r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6_AN.22_1#edde5f537.blank?pid=e86e6e162&amp;color=0,0,0&amp;vpa=10&amp;vtp=1&amp;bbb=1&amp;rh=45.91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37" y="3205006"/>
                <a:ext cx="1346835" cy="574358"/>
              </a:xfrm>
              <a:prstGeom prst="rect">
                <a:avLst/>
              </a:prstGeom>
              <a:blipFill rotWithShape="1">
                <a:blip r:embed="rId2"/>
                <a:stretch>
                  <a:fillRect l="-9" t="-28" r="9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6_BD.21_1#edde5f537?pid=e86e6e162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0" y="4593497"/>
            <a:ext cx="5056632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AS.23_1#edde5f537?pid=e86e6e162&amp;color=0,0,0&amp;vtp=1&amp;bt=1&amp;bbb=1"/>
              <p:cNvSpPr/>
              <p:nvPr/>
            </p:nvSpPr>
            <p:spPr>
              <a:xfrm>
                <a:off x="612648" y="486000"/>
                <a:ext cx="10963656" cy="2383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打点计时器打下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点时重物下落的瞬时速度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𝐷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𝐶𝐸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表示重物的质量，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𝐷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,在误差允许的范围内，若满足表达式</a:t>
                </a:r>
                <a:endParaRPr lang="en-US" altLang="zh-CN" sz="2400" dirty="0"/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则可认为重物下落过程中机械能守恒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6_AS.23_1#edde5f537?pid=e86e6e162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383790"/>
              </a:xfrm>
              <a:prstGeom prst="rect">
                <a:avLst/>
              </a:prstGeom>
              <a:blipFill rotWithShape="1">
                <a:blip r:embed="rId1"/>
                <a:stretch>
                  <a:fillRect l="-5" t="-9" r="2" b="-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24_1#8b23087bb?pid=e86e6e162&amp;color=0,0,0&amp;vtp=1&amp;bt=1&amp;bbb=1&amp;hb=1"/>
              <p:cNvSpPr/>
              <p:nvPr/>
            </p:nvSpPr>
            <p:spPr>
              <a:xfrm>
                <a:off x="612648" y="486000"/>
                <a:ext cx="10963656" cy="2227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乙同学想用图像法处理数据。他在纸带上选取多个计数点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，测量它们到起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始点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，计算对应计数点的重物速度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，进而描绘出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。请你帮他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分析确定判断的依据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：要想说明机械能是守恒的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，则图线应该是一条过原点的直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线，且斜率等于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24_1#8b23087bb?pid=e86e6e16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227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2" b="-2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25_1#8b23087bb.blank?pid=e86e6e162&amp;color=0,0,0&amp;vpa=11&amp;vtp=1&amp;bbb=1"/>
              <p:cNvSpPr/>
              <p:nvPr/>
            </p:nvSpPr>
            <p:spPr>
              <a:xfrm>
                <a:off x="2795461" y="2281779"/>
                <a:ext cx="2813050" cy="35058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当地的重力加速度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B_6_AN.25_1#8b23087bb.blank?pid=e86e6e162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61" y="2281779"/>
                <a:ext cx="2813050" cy="350584"/>
              </a:xfrm>
              <a:prstGeom prst="rect">
                <a:avLst/>
              </a:prstGeom>
              <a:blipFill rotWithShape="1">
                <a:blip r:embed="rId2"/>
                <a:stretch>
                  <a:fillRect l="-7" t="-64" r="7" b="-8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S.26_1#8b23087bb?pid=e86e6e162&amp;color=0,0,0&amp;vtp=1&amp;bbb=1&amp;hb=1"/>
              <p:cNvSpPr/>
              <p:nvPr/>
            </p:nvSpPr>
            <p:spPr>
              <a:xfrm>
                <a:off x="612648" y="2702911"/>
                <a:ext cx="10963656" cy="1113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，若机械能守恒，则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图像中的图线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应该是一条过原点的直线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，且斜率等于当地的重力加速度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QB_6_AS.26_1#8b23087bb?pid=e86e6e16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02911"/>
                <a:ext cx="10963656" cy="1113790"/>
              </a:xfrm>
              <a:prstGeom prst="rect">
                <a:avLst/>
              </a:prstGeom>
              <a:blipFill rotWithShape="1">
                <a:blip r:embed="rId3"/>
                <a:stretch>
                  <a:fillRect l="-5" t="-32" r="2" b="-4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27_1#5ba1dfc8b?pid=e86e6e162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大多数学生的实验结果显示，重力势能的减少量大于动能的增加量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，原因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是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QC_6_AN.28_1#5ba1dfc8b.blank?pid=e86e6e162&amp;color=0,0,0&amp;vpa=12&amp;vtp=1"/>
          <p:cNvSpPr/>
          <p:nvPr/>
        </p:nvSpPr>
        <p:spPr>
          <a:xfrm>
            <a:off x="908716" y="9952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27_2#5ba1dfc8b.choices?pid=e86e6e162&amp;color=0,0,0&amp;vtp=1&amp;bbb=1"/>
              <p:cNvSpPr/>
              <p:nvPr/>
            </p:nvSpPr>
            <p:spPr>
              <a:xfrm>
                <a:off x="612648" y="1520541"/>
                <a:ext cx="10963656" cy="11476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利用公式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𝑔𝑡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计算重物速度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利用公式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𝑔ℎ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计算重物速度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存在空气阻力和摩擦阻力的影响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没有采用多次实验取平均值的方法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27_2#5ba1dfc8b.choices?pid=e86e6e16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10963656" cy="1147699"/>
              </a:xfrm>
              <a:prstGeom prst="rect">
                <a:avLst/>
              </a:prstGeom>
              <a:blipFill rotWithShape="1">
                <a:blip r:embed="rId1"/>
                <a:stretch>
                  <a:fillRect l="-5" t="-31" r="2" b="-5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S.29_1#5ba1dfc8b?pid=e86e6e162&amp;color=0,0,0&amp;vtp=1&amp;bbb=1&amp;hb=1"/>
          <p:cNvSpPr/>
          <p:nvPr/>
        </p:nvSpPr>
        <p:spPr>
          <a:xfrm>
            <a:off x="612648" y="2736121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由于空气阻力和摩擦阻力的影响，有一部分重力势能会转化为内能，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选项C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正确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56be8a1b?pid=942aa4970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探究点二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创新拓展实验</a:t>
            </a:r>
            <a:endParaRPr lang="en-US" altLang="zh-CN" sz="3000" dirty="0"/>
          </a:p>
        </p:txBody>
      </p:sp>
      <p:pic>
        <p:nvPicPr>
          <p:cNvPr id="3" name="QO_5_BD.30_1#a550cd867?htil=2&amp;pid=856be8a1b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3721" y="1203018"/>
            <a:ext cx="3429000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BD.30_2#a550cd867?htil=2&amp;sp=1&amp;pid=856be8a1b&amp;color=0,0,0&amp;vtp=1&amp;bbb=1&amp;hb=1"/>
              <p:cNvSpPr/>
              <p:nvPr/>
            </p:nvSpPr>
            <p:spPr>
              <a:xfrm>
                <a:off x="612648" y="1148154"/>
                <a:ext cx="7443216" cy="4390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（2022·湖北卷·12，7分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某同学设计了一个用拉力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传感器验证机械能守恒定律的实验。一根轻绳一端连接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固定的拉力传感器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，另一端连接小钢球，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拉起小钢球至某一位置由静止释放，使小钢球在竖直平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面内摆动，记录钢球摆动过程中拉力传感器示数的最大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和最小值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。改变小钢球的初始释放位置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复上述过程。根据测量数据在直角坐标系中绘制的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图像是一条直线，如图乙所示。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5_BD.30_2#a550cd867?htil=2&amp;sp=1&amp;pid=856be8a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7443216" cy="4390390"/>
              </a:xfrm>
              <a:prstGeom prst="rect">
                <a:avLst/>
              </a:prstGeom>
              <a:blipFill rotWithShape="1">
                <a:blip r:embed="rId2"/>
                <a:stretch>
                  <a:fillRect l="-7" t="-2" r="-107" b="-1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31_1#296c6c221?pid=a550cd867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若小钢球摆动过程中机械能守恒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，则图乙中直线斜率的理论值为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32_1#296c6c221.blank?pid=a550cd867&amp;color=0,0,0&amp;vpa=13&amp;vtp=1&amp;bbb=1"/>
              <p:cNvSpPr/>
              <p:nvPr/>
            </p:nvSpPr>
            <p:spPr>
              <a:xfrm>
                <a:off x="10085260" y="534322"/>
                <a:ext cx="565150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𝟐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32_1#296c6c221.blank?pid=a550cd867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260" y="534322"/>
                <a:ext cx="565150" cy="353441"/>
              </a:xfrm>
              <a:prstGeom prst="rect">
                <a:avLst/>
              </a:prstGeom>
              <a:blipFill rotWithShape="1">
                <a:blip r:embed="rId1"/>
                <a:stretch>
                  <a:fillRect l="-34" t="-81" r="34" b="-7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S.33_1#296c6c221?pid=a550cd867&amp;color=0,0,0&amp;vtp=1&amp;bbb=1&amp;hb=1"/>
              <p:cNvSpPr/>
              <p:nvPr/>
            </p:nvSpPr>
            <p:spPr>
              <a:xfrm>
                <a:off x="612648" y="966821"/>
                <a:ext cx="10963656" cy="1672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小钢球摆至最高点时有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，小钢球摆至最低点时有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，根据机械能守恒定律有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𝑚𝑔𝐿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，三式联立整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理得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，故直线斜率的理论值为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QB_6_AS.33_1#296c6c221?pid=a550cd86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966821"/>
                <a:ext cx="10963656" cy="1672590"/>
              </a:xfrm>
              <a:prstGeom prst="rect">
                <a:avLst/>
              </a:prstGeom>
              <a:blipFill rotWithShape="1">
                <a:blip r:embed="rId2"/>
                <a:stretch>
                  <a:fillRect l="-5" t="-21" r="2" b="-3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6_BD.34_1#448fd9abd?pid=a550cd867&amp;color=0,0,0&amp;vtp=1&amp;bbb=1&amp;hb=1"/>
              <p:cNvSpPr/>
              <p:nvPr/>
            </p:nvSpPr>
            <p:spPr>
              <a:xfrm>
                <a:off x="612648" y="2643221"/>
                <a:ext cx="10963656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由图乙得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：直线的斜率为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，小钢球的重力为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。（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结果均保留2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位有效数字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QB_6_BD.34_1#448fd9abd?pid=a550cd86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43221"/>
                <a:ext cx="10963656" cy="1037590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2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6_AN.35_1#448fd9abd.blank?pid=a550cd867&amp;color=0,0,0&amp;vpa=14&amp;vtp=1&amp;bbb=1"/>
              <p:cNvSpPr/>
              <p:nvPr/>
            </p:nvSpPr>
            <p:spPr>
              <a:xfrm>
                <a:off x="4916360" y="2718468"/>
                <a:ext cx="860425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𝟏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B_6_AN.35_1#448fd9abd.blank?pid=a550cd867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60" y="2718468"/>
                <a:ext cx="860425" cy="353441"/>
              </a:xfrm>
              <a:prstGeom prst="rect">
                <a:avLst/>
              </a:prstGeom>
              <a:blipFill rotWithShape="1">
                <a:blip r:embed="rId4"/>
                <a:stretch>
                  <a:fillRect l="-22" t="-9" r="22" b="-7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AN.36_1#448fd9abd.blank?pid=a550cd867&amp;color=0,0,0&amp;vpa=15&amp;vtp=1&amp;bbb=1"/>
          <p:cNvSpPr/>
          <p:nvPr/>
        </p:nvSpPr>
        <p:spPr>
          <a:xfrm>
            <a:off x="8211217" y="2615281"/>
            <a:ext cx="754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0.59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6_AS.37_1#448fd9abd?pid=a550cd867&amp;color=0,0,0&amp;vtp=1&amp;bbb=1&amp;hb=1"/>
              <p:cNvSpPr/>
              <p:nvPr/>
            </p:nvSpPr>
            <p:spPr>
              <a:xfrm>
                <a:off x="612648" y="3683351"/>
                <a:ext cx="10963656" cy="1193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的函数式可知，图像的纵截距为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77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59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，在图线上取两点坐标求斜率，有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𝑘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min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77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QB_6_AS.37_1#448fd9abd?pid=a550cd86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83351"/>
                <a:ext cx="10963656" cy="1193800"/>
              </a:xfrm>
              <a:prstGeom prst="rect">
                <a:avLst/>
              </a:prstGeom>
              <a:blipFill rotWithShape="1">
                <a:blip r:embed="rId5"/>
                <a:stretch>
                  <a:fillRect l="-5" t="-29" r="2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6" grpId="0" animBg="1" build="p"/>
      <p:bldP spid="7" grpId="0" animBg="1" build="p"/>
      <p:bldP spid="8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38_1#e88b260b4?pid=a550cd867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</a:t>
            </a:r>
            <a:r>
              <a:rPr lang="en-US" altLang="zh-CN" sz="2400" b="0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该实验系统误差的主要来源是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单选，填正确答案标号）。</a:t>
            </a:r>
            <a:endParaRPr lang="en-US" altLang="zh-CN" sz="2400" dirty="0"/>
          </a:p>
        </p:txBody>
      </p:sp>
      <p:sp>
        <p:nvSpPr>
          <p:cNvPr id="3" name="QC_6_AN.39_1#e88b260b4.blank?pid=a550cd867&amp;color=0,0,0&amp;vpa=16&amp;vtp=1"/>
          <p:cNvSpPr/>
          <p:nvPr/>
        </p:nvSpPr>
        <p:spPr>
          <a:xfrm>
            <a:off x="5480716" y="4745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4" name="QC_6_BD.38_2#e88b260b4.choices?pid=a550cd867&amp;color=0,0,0&amp;vtp=1&amp;bbb=1"/>
          <p:cNvSpPr/>
          <p:nvPr/>
        </p:nvSpPr>
        <p:spPr>
          <a:xfrm>
            <a:off x="612648" y="1067532"/>
            <a:ext cx="10963656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小钢球摆动角度偏大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小钢球初始释放位置不同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小钢球摆动过程中有空气阻力</a:t>
            </a:r>
            <a:endParaRPr lang="en-US" altLang="zh-CN" sz="2400" dirty="0"/>
          </a:p>
        </p:txBody>
      </p:sp>
      <p:sp>
        <p:nvSpPr>
          <p:cNvPr id="5" name="QC_6_AS.40_1#e88b260b4?pid=a550cd867&amp;color=0,0,0&amp;vtp=1&amp;bbb=1"/>
          <p:cNvSpPr/>
          <p:nvPr/>
        </p:nvSpPr>
        <p:spPr>
          <a:xfrm>
            <a:off x="612648" y="2711864"/>
            <a:ext cx="11068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小钢球摆动过程克服空气阻力做功，使一部分机械能转化为内能，故选C。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41_1#74b04e444?sp=1&amp;pid=856be8a1b&amp;color=0,0,0&amp;vtp=1&amp;bt=1&amp;bbb=1&amp;hb=1"/>
              <p:cNvSpPr/>
              <p:nvPr/>
            </p:nvSpPr>
            <p:spPr>
              <a:xfrm>
                <a:off x="612648" y="486000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如图甲，轻质动滑轮下方悬挂物块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，轻质定滑轮右侧线下方悬挂物块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，悬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挂动滑轮的线竖直且不计重力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。某同学利用手机和此装置验证机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械能守恒定律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，实验步骤如下。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41_1#74b04e444?sp=1&amp;pid=856be8a1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39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41_2#74b04e444?pid=856be8a1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608" y="2207612"/>
            <a:ext cx="2468880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BD.41_3#74b04e444?sp=1&amp;pid=856be8a1b&amp;color=0,0,0&amp;vtp=1&amp;bbb=1"/>
              <p:cNvSpPr/>
              <p:nvPr/>
            </p:nvSpPr>
            <p:spPr>
              <a:xfrm>
                <a:off x="612648" y="4493612"/>
                <a:ext cx="10963656" cy="478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（1）用天平分别测出物块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5_BD.41_3#74b04e444?sp=1&amp;pid=856be8a1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93612"/>
                <a:ext cx="10963656" cy="478600"/>
              </a:xfrm>
              <a:prstGeom prst="rect">
                <a:avLst/>
              </a:prstGeom>
              <a:blipFill rotWithShape="1">
                <a:blip r:embed="rId3"/>
                <a:stretch>
                  <a:fillRect l="-5" t="-74" r="2" b="-11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5_BD.41_4#74b04e444?sp=1&amp;pid=856be8a1b&amp;color=0,0,0&amp;vtp=1&amp;bbb=1"/>
              <p:cNvSpPr/>
              <p:nvPr/>
            </p:nvSpPr>
            <p:spPr>
              <a:xfrm>
                <a:off x="612648" y="5033425"/>
                <a:ext cx="10963656" cy="478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（2）用毫米刻度尺测出释放前物块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距离地面的高度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5_BD.41_4#74b04e444?sp=1&amp;pid=856be8a1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33425"/>
                <a:ext cx="10963656" cy="478600"/>
              </a:xfrm>
              <a:prstGeom prst="rect">
                <a:avLst/>
              </a:prstGeom>
              <a:blipFill rotWithShape="1">
                <a:blip r:embed="rId4"/>
                <a:stretch>
                  <a:fillRect l="-5" t="-87" r="2" b="-11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6c2f6684c.fixed?pid=3a1d92828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第六章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机械能</a:t>
            </a:r>
            <a:endParaRPr lang="en-US" altLang="zh-CN" sz="4400" dirty="0"/>
          </a:p>
        </p:txBody>
      </p:sp>
      <p:sp>
        <p:nvSpPr>
          <p:cNvPr id="3" name="C_2#6c2f6684c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6c2f6684c.fixed?pid=3a1d92828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实验7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验证机械能守恒定律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42_1#f87afee36?pid=74b04e444&amp;color=0,0,0&amp;vtp=1&amp;bt=1&amp;bbb=1&amp;hb=1"/>
              <p:cNvSpPr/>
              <p:nvPr/>
            </p:nvSpPr>
            <p:spPr>
              <a:xfrm>
                <a:off x="612648" y="486000"/>
                <a:ext cx="10963656" cy="23202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打开手机录像功能，然后释放物块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，录下物块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下落过程，通过录像测得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的下落时间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；计算得到物块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落地时速度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组成的系统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机械能守恒，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则应满足的表达式为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150" b="1" i="0" u="sng" kern="0" spc="-9990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。（均用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表示）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42_1#f87afee36?pid=74b04e44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32029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2" b="-2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43_1#f87afee36.blank?pid=74b04e444&amp;color=0,0,0&amp;vpa=17&amp;vtp=1&amp;bbb=1&amp;rh=42.03504"/>
              <p:cNvSpPr/>
              <p:nvPr/>
            </p:nvSpPr>
            <p:spPr>
              <a:xfrm>
                <a:off x="7457884" y="942755"/>
                <a:ext cx="430213" cy="53346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𝒉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43_1#f87afee36.blank?pid=74b04e444&amp;color=0,0,0&amp;vpa=17&amp;vtp=1&amp;bbb=1&amp;rh=42.03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884" y="942755"/>
                <a:ext cx="430213" cy="533464"/>
              </a:xfrm>
              <a:prstGeom prst="rect">
                <a:avLst/>
              </a:prstGeom>
              <a:blipFill rotWithShape="1">
                <a:blip r:embed="rId2"/>
                <a:stretch>
                  <a:fillRect l="-103" t="-78" r="30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N.44_1#f87afee36.blank?pid=74b04e444&amp;color=0,0,0&amp;vpa=18&amp;vtp=1&amp;bbb=1&amp;rh=42.03504"/>
              <p:cNvSpPr/>
              <p:nvPr/>
            </p:nvSpPr>
            <p:spPr>
              <a:xfrm>
                <a:off x="5221160" y="1618649"/>
                <a:ext cx="3740404" cy="53346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𝑴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𝑴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)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𝒉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6_AN.44_1#f87afee36.blank?pid=74b04e444&amp;color=0,0,0&amp;vpa=18&amp;vtp=1&amp;bbb=1&amp;rh=42.03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60" y="1618649"/>
                <a:ext cx="3740404" cy="533464"/>
              </a:xfrm>
              <a:prstGeom prst="rect">
                <a:avLst/>
              </a:prstGeom>
              <a:blipFill rotWithShape="1">
                <a:blip r:embed="rId3"/>
                <a:stretch>
                  <a:fillRect l="-5" t="-6" r="12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6_AS.45_1#f87afee36?pid=74b04e444&amp;color=0,0,0&amp;vtp=1&amp;bbb=1&amp;hb=1"/>
              <p:cNvSpPr/>
              <p:nvPr/>
            </p:nvSpPr>
            <p:spPr>
              <a:xfrm>
                <a:off x="612648" y="2804512"/>
                <a:ext cx="10963656" cy="26780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从静止开始做匀变速直线运动，有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，得到物块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落地时速度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此时的速度为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组成的系统机械能守恒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𝑀𝑔ℎ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，将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代入并整理得物块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组成系统机械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能守恒应满足的表达式为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QB_6_AS.45_1#f87afee36?pid=74b04e44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804512"/>
                <a:ext cx="10963656" cy="2678049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2" b="-2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46_1#93a4c31f8?sp=1&amp;pid=74b04e444&amp;color=0,0,0&amp;vtp=1&amp;bt=1&amp;bbb=1&amp;hb=1"/>
              <p:cNvSpPr/>
              <p:nvPr/>
            </p:nvSpPr>
            <p:spPr>
              <a:xfrm>
                <a:off x="612648" y="486000"/>
                <a:ext cx="10963656" cy="1757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改变释放高度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重复上述实验过程。根据实验数据作出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图像如图乙所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示，计算得图线斜率为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𝑘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。若系统机械能守恒，应满足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𝑘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150" b="1" i="0" u="sng" kern="0" spc="-99900" dirty="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请指出可能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造成本实验误差的原因（</a:t>
                </a:r>
                <a:r>
                  <a:rPr lang="en-US" altLang="zh-CN" sz="2400" b="0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至少两条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46_1#93a4c31f8?sp=1&amp;pid=74b04e44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757299"/>
              </a:xfrm>
              <a:prstGeom prst="rect">
                <a:avLst/>
              </a:prstGeom>
              <a:blipFill rotWithShape="1">
                <a:blip r:embed="rId1"/>
                <a:stretch>
                  <a:fillRect l="-5" t="-13" r="2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47_1#93a4c31f8.blank?pid=74b04e444&amp;color=0,0,0&amp;vpa=19&amp;vtp=1&amp;bbb=1&amp;rh=42.15504"/>
              <p:cNvSpPr/>
              <p:nvPr/>
            </p:nvSpPr>
            <p:spPr>
              <a:xfrm>
                <a:off x="8300275" y="1065182"/>
                <a:ext cx="1195388" cy="5338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𝑴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𝒎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𝒈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𝟒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𝑴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47_1#93a4c31f8.blank?pid=74b04e444&amp;color=0,0,0&amp;vpa=19&amp;vtp=1&amp;bbb=1&amp;rh=42.15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75" y="1065182"/>
                <a:ext cx="1195388" cy="533845"/>
              </a:xfrm>
              <a:prstGeom prst="rect">
                <a:avLst/>
              </a:prstGeom>
              <a:blipFill rotWithShape="1">
                <a:blip r:embed="rId2"/>
                <a:stretch>
                  <a:fillRect l="-16" t="-54" r="42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49_1#93a4c31f8.blank?pid=74b04e444&amp;color=0,0,0&amp;vpa=20&amp;vtp=1&amp;bbb=1"/>
          <p:cNvSpPr/>
          <p:nvPr/>
        </p:nvSpPr>
        <p:spPr>
          <a:xfrm>
            <a:off x="5506116" y="1719170"/>
            <a:ext cx="1139825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见解析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5" name="QB_6_BD.48_1#93a4c31f8?pid=74b04e444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920" y="2372711"/>
            <a:ext cx="2039112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6_AS.50_1#93a4c31f8?pid=74b04e444&amp;color=0,0,0&amp;vtp=1&amp;bbb=1&amp;hb=1"/>
              <p:cNvSpPr/>
              <p:nvPr/>
            </p:nvSpPr>
            <p:spPr>
              <a:xfrm>
                <a:off x="612648" y="4138011"/>
                <a:ext cx="10963656" cy="1672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由表达式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，整理可得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𝑘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；可能造成本实验误差的原因有空气阻力，手机测量时间有误差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，高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度测量有误差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，滑轮处有摩擦等。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QB_6_AS.50_1#93a4c31f8?pid=74b04e44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138011"/>
                <a:ext cx="10963656" cy="1672590"/>
              </a:xfrm>
              <a:prstGeom prst="rect">
                <a:avLst/>
              </a:prstGeom>
              <a:blipFill rotWithShape="1">
                <a:blip r:embed="rId4"/>
                <a:stretch>
                  <a:fillRect l="-5" t="-21" r="2" b="-3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6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6c2f6684c?lid=112373eff&amp;cid=112373eff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6c2f6684c?lid=112373eff&amp;cid=112373eff&amp;vtp=1&amp;bt=1&amp;bbb=1">
            <a:hlinkClick r:id="rId1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6c2f6684c?lid=942aa4970&amp;cid=942aa4970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6c2f6684c?lid=942aa4970&amp;cid=942aa4970&amp;vtp=1&amp;bbb=1">
            <a:hlinkClick r:id="rId3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112373eff.fixed?pid=6c2f6684c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75570971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一、实验目的</a:t>
            </a:r>
            <a:endParaRPr lang="en-US" altLang="zh-CN" sz="2800" dirty="0"/>
          </a:p>
        </p:txBody>
      </p:sp>
      <p:sp>
        <p:nvSpPr>
          <p:cNvPr id="3" name="P_5_BD#218a280fd?sp=1&amp;pid=175570971&amp;color=0,0,0&amp;vtp=1&amp;bbb=1"/>
          <p:cNvSpPr/>
          <p:nvPr/>
        </p:nvSpPr>
        <p:spPr>
          <a:xfrm>
            <a:off x="612648" y="1121661"/>
            <a:ext cx="10963656" cy="1037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掌握验证机械能守恒定律的方法。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会用计算法或图像法处理实验数据。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990351d46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二、实验原理</a:t>
            </a:r>
            <a:endParaRPr lang="en-US" altLang="zh-CN" sz="2800" dirty="0"/>
          </a:p>
        </p:txBody>
      </p:sp>
      <p:sp>
        <p:nvSpPr>
          <p:cNvPr id="3" name="QB_5_BD.1_1#492f38a8d?pid=990351d46&amp;color=0,0,0&amp;vtp=1&amp;bbb=1&amp;hb=1"/>
          <p:cNvSpPr/>
          <p:nvPr/>
        </p:nvSpPr>
        <p:spPr>
          <a:xfrm>
            <a:off x="612648" y="1121661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通过实验求出重物做自由落体运动时重力势能的减少量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、相应过程动能的增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加量，若二者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即可验证机械能守恒定律。实验装置如图所示。</a:t>
            </a:r>
            <a:endParaRPr lang="en-US" altLang="zh-CN" sz="2400" dirty="0"/>
          </a:p>
        </p:txBody>
      </p:sp>
      <p:sp>
        <p:nvSpPr>
          <p:cNvPr id="4" name="QB_5_AN.2_1#492f38a8d.blank?pid=990351d46&amp;color=0,0,0&amp;vpa=1&amp;vtp=1&amp;bbb=1"/>
          <p:cNvSpPr/>
          <p:nvPr/>
        </p:nvSpPr>
        <p:spPr>
          <a:xfrm>
            <a:off x="2458117" y="163093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相等</a:t>
            </a:r>
            <a:endParaRPr lang="en-US" altLang="zh-CN" sz="2400" dirty="0"/>
          </a:p>
        </p:txBody>
      </p:sp>
      <p:pic>
        <p:nvPicPr>
          <p:cNvPr id="5" name="QB_5_BD.1_2#492f38a8d?pid=990351d46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160" y="2293972"/>
            <a:ext cx="2779776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28f15f80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三、实验器材</a:t>
            </a:r>
            <a:endParaRPr lang="en-US" altLang="zh-CN" sz="2800" dirty="0"/>
          </a:p>
        </p:txBody>
      </p:sp>
      <p:sp>
        <p:nvSpPr>
          <p:cNvPr id="3" name="P_5_BD#4adc6887a?pid=428f15f80&amp;color=0,0,0&amp;vtp=1&amp;bbb=1&amp;hb=1"/>
          <p:cNvSpPr/>
          <p:nvPr/>
        </p:nvSpPr>
        <p:spPr>
          <a:xfrm>
            <a:off x="612648" y="1121661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铁架台（带铁夹），电磁打点计时器，重物（带纸带夹子），纸带数条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，复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写纸片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，导线，刻度尺，学生电源。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e5f479e6?sp=1&amp;pid=112373ef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四、实验步骤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e2c48a655?sp=1&amp;pid=de5f479e6&amp;color=0,0,0&amp;vtp=1&amp;bbb=1"/>
              <p:cNvSpPr/>
              <p:nvPr/>
            </p:nvSpPr>
            <p:spPr>
              <a:xfrm>
                <a:off x="612648" y="1121661"/>
                <a:ext cx="10963656" cy="3827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把打点计时器安装在铁架台上，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用导线把打点计时器与学生电源连接好。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把纸带的一端与重物用夹子固定好，另一端穿过打点计时器限位孔，用手竖直提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起纸带使重物停靠在打点计时器附近。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接通电源，松开纸带，让重物自由下落。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重复几次，得到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条打好点的纸带。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在打好点的纸带中挑选点迹清晰的一条纸带，在起始点标上0，以后各点依次标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1、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2、3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⋯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，用刻度尺测出对应下落高度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…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e2c48a655?sp=1&amp;pid=de5f479e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3827399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2934" b="-1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5277</Words>
  <Application>WPS 演示</Application>
  <PresentationFormat>宽屏</PresentationFormat>
  <Paragraphs>246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楷体</vt:lpstr>
      <vt:lpstr>Calibri</vt:lpstr>
      <vt:lpstr>等线</vt:lpstr>
      <vt:lpstr>Cambria Math</vt:lpstr>
      <vt:lpstr>Arial Unicode MS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4</cp:revision>
  <dcterms:created xsi:type="dcterms:W3CDTF">2025-01-22T10:06:00Z</dcterms:created>
  <dcterms:modified xsi:type="dcterms:W3CDTF">2025-04-09T05:03:58Z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475F0F35F0844C9D8DFFDBBF7F88DD4C_12</vt:lpwstr>
  </property>
  <property fmtid="{D5CDD505-2E9C-101B-9397-08002B2CF9AE}" pid="3" name="KSOProductBuildVer">
    <vt:lpwstr>2052-12.1.0.20305</vt:lpwstr>
  </property>
</Properties>
</file>